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9144000" cy="6858000" type="screen4x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S002" initials="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E811B-575B-4823-8084-902C991C37B6}" type="datetimeFigureOut">
              <a:rPr kumimoji="1" lang="ja-JP" altLang="en-US" smtClean="0"/>
              <a:t>2024/9/10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CB326-097C-4FE2-B98E-91CBAC9580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3163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E811B-575B-4823-8084-902C991C37B6}" type="datetimeFigureOut">
              <a:rPr kumimoji="1" lang="ja-JP" altLang="en-US" smtClean="0"/>
              <a:t>2024/9/10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CB326-097C-4FE2-B98E-91CBAC9580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411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E811B-575B-4823-8084-902C991C37B6}" type="datetimeFigureOut">
              <a:rPr kumimoji="1" lang="ja-JP" altLang="en-US" smtClean="0"/>
              <a:t>2024/9/10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CB326-097C-4FE2-B98E-91CBAC9580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8592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E811B-575B-4823-8084-902C991C37B6}" type="datetimeFigureOut">
              <a:rPr kumimoji="1" lang="ja-JP" altLang="en-US" smtClean="0"/>
              <a:t>2024/9/10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CB326-097C-4FE2-B98E-91CBAC9580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1856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E811B-575B-4823-8084-902C991C37B6}" type="datetimeFigureOut">
              <a:rPr kumimoji="1" lang="ja-JP" altLang="en-US" smtClean="0"/>
              <a:t>2024/9/10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CB326-097C-4FE2-B98E-91CBAC9580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6469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E811B-575B-4823-8084-902C991C37B6}" type="datetimeFigureOut">
              <a:rPr kumimoji="1" lang="ja-JP" altLang="en-US" smtClean="0"/>
              <a:t>2024/9/10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CB326-097C-4FE2-B98E-91CBAC9580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3345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E811B-575B-4823-8084-902C991C37B6}" type="datetimeFigureOut">
              <a:rPr kumimoji="1" lang="ja-JP" altLang="en-US" smtClean="0"/>
              <a:t>2024/9/10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CB326-097C-4FE2-B98E-91CBAC9580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6131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E811B-575B-4823-8084-902C991C37B6}" type="datetimeFigureOut">
              <a:rPr kumimoji="1" lang="ja-JP" altLang="en-US" smtClean="0"/>
              <a:t>2024/9/10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CB326-097C-4FE2-B98E-91CBAC9580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6355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E811B-575B-4823-8084-902C991C37B6}" type="datetimeFigureOut">
              <a:rPr kumimoji="1" lang="ja-JP" altLang="en-US" smtClean="0"/>
              <a:t>2024/9/10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CB326-097C-4FE2-B98E-91CBAC9580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7691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E811B-575B-4823-8084-902C991C37B6}" type="datetimeFigureOut">
              <a:rPr kumimoji="1" lang="ja-JP" altLang="en-US" smtClean="0"/>
              <a:t>2024/9/10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CB326-097C-4FE2-B98E-91CBAC9580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9695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E811B-575B-4823-8084-902C991C37B6}" type="datetimeFigureOut">
              <a:rPr kumimoji="1" lang="ja-JP" altLang="en-US" smtClean="0"/>
              <a:t>2024/9/10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CB326-097C-4FE2-B98E-91CBAC9580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6634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E811B-575B-4823-8084-902C991C37B6}" type="datetimeFigureOut">
              <a:rPr kumimoji="1" lang="ja-JP" altLang="en-US" smtClean="0"/>
              <a:t>2024/9/10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CB326-097C-4FE2-B98E-91CBAC9580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4243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782" y="1124744"/>
            <a:ext cx="7376218" cy="5729832"/>
          </a:xfrm>
          <a:prstGeom prst="rect">
            <a:avLst/>
          </a:prstGeom>
        </p:spPr>
      </p:pic>
      <p:sp>
        <p:nvSpPr>
          <p:cNvPr id="11" name="角丸四角形 10"/>
          <p:cNvSpPr/>
          <p:nvPr/>
        </p:nvSpPr>
        <p:spPr>
          <a:xfrm>
            <a:off x="4708563" y="3290412"/>
            <a:ext cx="4319765" cy="1199492"/>
          </a:xfrm>
          <a:prstGeom prst="roundRect">
            <a:avLst/>
          </a:prstGeom>
          <a:solidFill>
            <a:srgbClr val="00B050">
              <a:alpha val="24000"/>
            </a:srgb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ja-JP" sz="2800" b="1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HGP創英角ﾎﾟｯﾌﾟ体" panose="040B0A00000000000000" pitchFamily="50" charset="-128"/>
                <a:cs typeface="Arial" panose="020B0604020202020204" pitchFamily="34" charset="0"/>
              </a:rPr>
              <a:t>思いやりの心を育む</a:t>
            </a:r>
            <a:endParaRPr lang="ja-JP" altLang="ja-JP" sz="2800" kern="100" dirty="0">
              <a:solidFill>
                <a:schemeClr val="tx1"/>
              </a:solidFill>
              <a:effectLst/>
              <a:latin typeface="Arial" panose="020B0604020202020204" pitchFamily="34" charset="0"/>
              <a:ea typeface="游明朝" panose="02020400000000000000" pitchFamily="18" charset="-128"/>
              <a:cs typeface="Arial" panose="020B0604020202020204" pitchFamily="34" charset="0"/>
            </a:endParaRPr>
          </a:p>
          <a:p>
            <a:pPr algn="ctr"/>
            <a:endParaRPr kumimoji="1" lang="ja-JP" altLang="en-US" sz="1600" b="1" dirty="0">
              <a:solidFill>
                <a:schemeClr val="bg2">
                  <a:lumMod val="10000"/>
                </a:schemeClr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050" y="1729996"/>
            <a:ext cx="446892" cy="446892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324" y="953816"/>
            <a:ext cx="855004" cy="855004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552" y="764704"/>
            <a:ext cx="576064" cy="576064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63633D09-4495-4929-86BE-B52AA2FD25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929" y="711940"/>
            <a:ext cx="2339082" cy="1020384"/>
          </a:xfrm>
          <a:prstGeom prst="rect">
            <a:avLst/>
          </a:prstGeom>
        </p:spPr>
      </p:pic>
      <p:sp>
        <p:nvSpPr>
          <p:cNvPr id="2" name="上カーブ リボン 1"/>
          <p:cNvSpPr/>
          <p:nvPr/>
        </p:nvSpPr>
        <p:spPr>
          <a:xfrm>
            <a:off x="5249503" y="2777182"/>
            <a:ext cx="3276872" cy="504056"/>
          </a:xfrm>
          <a:prstGeom prst="ellipseRibbon2">
            <a:avLst>
              <a:gd name="adj1" fmla="val 25000"/>
              <a:gd name="adj2" fmla="val 68417"/>
              <a:gd name="adj3" fmla="val 12500"/>
            </a:avLst>
          </a:prstGeom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solidFill>
                  <a:schemeClr val="accent6">
                    <a:lumMod val="20000"/>
                    <a:lumOff val="80000"/>
                  </a:schemeClr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保育目標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920993" y="404163"/>
            <a:ext cx="1800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企業主導型保育事業</a:t>
            </a: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5517232"/>
            <a:ext cx="710988" cy="710988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4536360" y="5943267"/>
            <a:ext cx="4569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dirty="0">
                <a:latin typeface="Bradley Hand ITC" panose="03070402050302030203" pitchFamily="66" charset="0"/>
              </a:rPr>
              <a:t> </a:t>
            </a:r>
            <a:r>
              <a:rPr lang="en-US" altLang="ja-JP" sz="1400" b="1" dirty="0">
                <a:solidFill>
                  <a:schemeClr val="bg2">
                    <a:lumMod val="25000"/>
                  </a:schemeClr>
                </a:solidFill>
                <a:latin typeface="Bradley Hand ITC" panose="03070402050302030203" pitchFamily="66" charset="0"/>
              </a:rPr>
              <a:t>Excellent hospitality and kindness with good smile</a:t>
            </a:r>
          </a:p>
        </p:txBody>
      </p:sp>
      <p:sp>
        <p:nvSpPr>
          <p:cNvPr id="6" name="対角する 2 つの角を丸めた四角形 5"/>
          <p:cNvSpPr/>
          <p:nvPr/>
        </p:nvSpPr>
        <p:spPr>
          <a:xfrm>
            <a:off x="22926" y="44624"/>
            <a:ext cx="1512168" cy="288032"/>
          </a:xfrm>
          <a:prstGeom prst="round2Diag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運営会社</a:t>
            </a:r>
            <a:endParaRPr kumimoji="1" lang="ja-JP" altLang="en-US" dirty="0"/>
          </a:p>
        </p:txBody>
      </p:sp>
      <p:sp>
        <p:nvSpPr>
          <p:cNvPr id="14" name="対角する 2 つの角を丸めた四角形 13"/>
          <p:cNvSpPr/>
          <p:nvPr/>
        </p:nvSpPr>
        <p:spPr>
          <a:xfrm>
            <a:off x="22926" y="3640478"/>
            <a:ext cx="1512168" cy="288032"/>
          </a:xfrm>
          <a:prstGeom prst="round2Diag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住所</a:t>
            </a:r>
            <a:endParaRPr kumimoji="1" lang="ja-JP" altLang="en-US" dirty="0"/>
          </a:p>
        </p:txBody>
      </p:sp>
      <p:sp>
        <p:nvSpPr>
          <p:cNvPr id="18" name="対角する 2 つの角を丸めた四角形 17"/>
          <p:cNvSpPr/>
          <p:nvPr/>
        </p:nvSpPr>
        <p:spPr>
          <a:xfrm>
            <a:off x="28686" y="1962045"/>
            <a:ext cx="1512168" cy="288032"/>
          </a:xfrm>
          <a:prstGeom prst="round2Diag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医療機関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0" y="2322085"/>
            <a:ext cx="4628190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1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社会医療法人三宝会　南港病院</a:t>
            </a:r>
            <a:r>
              <a:rPr lang="en-US" altLang="ja-JP" sz="1400" b="1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+</a:t>
            </a:r>
            <a:r>
              <a:rPr kumimoji="1" lang="ja-JP" altLang="en-US" sz="1400" b="1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南港クリニック</a:t>
            </a:r>
            <a:endParaRPr kumimoji="1" lang="en-US" altLang="ja-JP" sz="1400" b="1" dirty="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  <a:p>
            <a:r>
              <a:rPr lang="ja-JP" altLang="en-US" sz="1200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■　</a:t>
            </a:r>
            <a:r>
              <a:rPr lang="ja-JP" altLang="en-US" sz="1400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Ｔｅｌ　　：</a:t>
            </a:r>
            <a:r>
              <a:rPr lang="en-US" altLang="ja-JP" sz="1400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06-6685-8801</a:t>
            </a:r>
          </a:p>
          <a:p>
            <a:r>
              <a:rPr kumimoji="1" lang="ja-JP" altLang="en-US" sz="1200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■　</a:t>
            </a:r>
            <a:r>
              <a:rPr kumimoji="1" lang="ja-JP" altLang="en-US" sz="1400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住所　：〒</a:t>
            </a:r>
            <a:r>
              <a:rPr kumimoji="1" lang="en-US" altLang="ja-JP" sz="1400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559-0011</a:t>
            </a:r>
            <a:r>
              <a:rPr kumimoji="1" lang="ja-JP" altLang="en-US" sz="1400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　大阪市住之江区北加賀屋</a:t>
            </a:r>
            <a:r>
              <a:rPr kumimoji="1" lang="en-US" altLang="ja-JP" sz="1400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2-11-15</a:t>
            </a:r>
          </a:p>
          <a:p>
            <a:r>
              <a:rPr kumimoji="1" lang="ja-JP" altLang="en-US" sz="1250" dirty="0"/>
              <a:t>■定期健診・安全カード登録による医療提供を行っています。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8686" y="3925505"/>
            <a:ext cx="44486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1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スマイルほいくえん</a:t>
            </a:r>
            <a:endParaRPr kumimoji="1" lang="en-US" altLang="ja-JP" sz="1400" b="1" dirty="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  <a:p>
            <a:r>
              <a:rPr lang="ja-JP" altLang="en-US" sz="1200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■　</a:t>
            </a:r>
            <a:r>
              <a:rPr lang="ja-JP" altLang="en-US" sz="1400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Ｔｅｌ　　：</a:t>
            </a:r>
            <a:r>
              <a:rPr lang="en-US" altLang="ja-JP" sz="1400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06-6685-6777</a:t>
            </a:r>
          </a:p>
          <a:p>
            <a:r>
              <a:rPr kumimoji="1" lang="ja-JP" altLang="en-US" sz="1200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■　</a:t>
            </a:r>
            <a:r>
              <a:rPr kumimoji="1" lang="ja-JP" altLang="en-US" sz="1400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住所　：〒</a:t>
            </a:r>
            <a:r>
              <a:rPr kumimoji="1" lang="en-US" altLang="ja-JP" sz="1400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559-0011</a:t>
            </a:r>
            <a:r>
              <a:rPr kumimoji="1" lang="ja-JP" altLang="en-US" sz="1400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　大阪市住之江区北加賀屋</a:t>
            </a:r>
            <a:r>
              <a:rPr lang="en-US" altLang="ja-JP" sz="1400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5-2-2</a:t>
            </a:r>
            <a:endParaRPr kumimoji="1" lang="en-US" altLang="ja-JP" sz="1400" dirty="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  <a:p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1790" y="373323"/>
            <a:ext cx="4538422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1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社会福祉法人　健成会</a:t>
            </a:r>
            <a:endParaRPr kumimoji="1" lang="en-US" altLang="ja-JP" sz="1400" b="1" dirty="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  <a:p>
            <a:r>
              <a:rPr lang="ja-JP" altLang="en-US" sz="1200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■　</a:t>
            </a:r>
            <a:r>
              <a:rPr lang="ja-JP" altLang="en-US" sz="1400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Ｔｅｌ　　：</a:t>
            </a:r>
            <a:r>
              <a:rPr lang="en-US" altLang="ja-JP" sz="1400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06-6686-5301</a:t>
            </a:r>
          </a:p>
          <a:p>
            <a:r>
              <a:rPr kumimoji="1" lang="ja-JP" altLang="en-US" sz="1200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■　</a:t>
            </a:r>
            <a:r>
              <a:rPr kumimoji="1" lang="ja-JP" altLang="en-US" sz="1400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住所　：〒</a:t>
            </a:r>
            <a:r>
              <a:rPr kumimoji="1" lang="en-US" altLang="ja-JP" sz="1400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559-0011</a:t>
            </a:r>
            <a:r>
              <a:rPr kumimoji="1" lang="ja-JP" altLang="en-US" sz="1400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　大阪市住之江区北加賀屋</a:t>
            </a:r>
            <a:r>
              <a:rPr lang="en-US" altLang="ja-JP" sz="1400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5-4-23</a:t>
            </a:r>
            <a:endParaRPr kumimoji="1" lang="en-US" altLang="ja-JP" sz="1100" dirty="0">
              <a:latin typeface="+mj-ea"/>
              <a:ea typeface="+mj-ea"/>
            </a:endParaRPr>
          </a:p>
          <a:p>
            <a:r>
              <a:rPr lang="ja-JP" altLang="en-US" sz="1600" b="1" dirty="0">
                <a:solidFill>
                  <a:srgbClr val="FF0000"/>
                </a:solidFill>
                <a:latin typeface="+mj-ea"/>
                <a:ea typeface="+mj-ea"/>
              </a:rPr>
              <a:t>＜お問合せ先＞</a:t>
            </a:r>
            <a:endParaRPr lang="en-US" altLang="ja-JP" sz="1600" b="1" dirty="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ja-JP" altLang="en-US" sz="1400" dirty="0">
                <a:latin typeface="+mj-ea"/>
                <a:ea typeface="+mj-ea"/>
              </a:rPr>
              <a:t>■　スマイルほいくえん</a:t>
            </a:r>
            <a:endParaRPr lang="en-US" altLang="ja-JP" sz="1400" dirty="0">
              <a:latin typeface="+mj-ea"/>
              <a:ea typeface="+mj-ea"/>
            </a:endParaRPr>
          </a:p>
          <a:p>
            <a:r>
              <a:rPr kumimoji="1" lang="ja-JP" altLang="en-US" sz="1400" dirty="0">
                <a:latin typeface="+mj-ea"/>
                <a:ea typeface="+mj-ea"/>
              </a:rPr>
              <a:t>■　</a:t>
            </a:r>
            <a:r>
              <a:rPr kumimoji="1" lang="en-US" altLang="ja-JP" sz="1400" dirty="0">
                <a:latin typeface="+mj-ea"/>
                <a:ea typeface="+mj-ea"/>
              </a:rPr>
              <a:t>Tel</a:t>
            </a:r>
            <a:r>
              <a:rPr kumimoji="1" lang="ja-JP" altLang="en-US" sz="1400" dirty="0">
                <a:latin typeface="+mj-ea"/>
                <a:ea typeface="+mj-ea"/>
              </a:rPr>
              <a:t>　　：</a:t>
            </a:r>
            <a:r>
              <a:rPr kumimoji="1" lang="en-US" altLang="ja-JP" sz="1400" dirty="0">
                <a:latin typeface="+mj-ea"/>
                <a:ea typeface="+mj-ea"/>
              </a:rPr>
              <a:t>06-6685-6777</a:t>
            </a:r>
          </a:p>
          <a:p>
            <a:r>
              <a:rPr lang="ja-JP" altLang="en-US" sz="1400" dirty="0">
                <a:latin typeface="+mj-ea"/>
                <a:ea typeface="+mj-ea"/>
              </a:rPr>
              <a:t>■　管理者（苦情担当）坂田恵理：</a:t>
            </a:r>
            <a:r>
              <a:rPr lang="en-US" altLang="ja-JP" sz="1400" dirty="0">
                <a:latin typeface="+mj-ea"/>
                <a:ea typeface="+mj-ea"/>
              </a:rPr>
              <a:t>Tel</a:t>
            </a:r>
            <a:r>
              <a:rPr lang="ja-JP" altLang="en-US" sz="1400" dirty="0">
                <a:latin typeface="+mj-ea"/>
                <a:ea typeface="+mj-ea"/>
              </a:rPr>
              <a:t>　：</a:t>
            </a:r>
            <a:r>
              <a:rPr lang="en-US" altLang="ja-JP" sz="1400" dirty="0">
                <a:latin typeface="+mj-ea"/>
                <a:ea typeface="+mj-ea"/>
              </a:rPr>
              <a:t>06-6685-6777</a:t>
            </a:r>
            <a:r>
              <a:rPr lang="ja-JP" altLang="en-US" sz="1400" dirty="0">
                <a:latin typeface="+mj-ea"/>
                <a:ea typeface="+mj-ea"/>
              </a:rPr>
              <a:t>　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5" y="4634264"/>
            <a:ext cx="2751059" cy="2187130"/>
          </a:xfrm>
          <a:prstGeom prst="rect">
            <a:avLst/>
          </a:prstGeom>
        </p:spPr>
      </p:pic>
      <p:sp>
        <p:nvSpPr>
          <p:cNvPr id="22" name="対角する 2 つの角を丸めた四角形 21"/>
          <p:cNvSpPr/>
          <p:nvPr/>
        </p:nvSpPr>
        <p:spPr>
          <a:xfrm>
            <a:off x="36984" y="3260804"/>
            <a:ext cx="1498109" cy="312212"/>
          </a:xfrm>
          <a:prstGeom prst="round2Diag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賠償保険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540854" y="3311406"/>
            <a:ext cx="32376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+mj-ea"/>
                <a:ea typeface="+mj-ea"/>
              </a:rPr>
              <a:t>三井住友海上　一事故（</a:t>
            </a:r>
            <a:r>
              <a:rPr lang="en-US" altLang="ja-JP" sz="1100" dirty="0">
                <a:latin typeface="+mj-ea"/>
                <a:ea typeface="+mj-ea"/>
              </a:rPr>
              <a:t>200,000</a:t>
            </a:r>
            <a:r>
              <a:rPr lang="ja-JP" altLang="en-US" sz="1100" dirty="0">
                <a:latin typeface="+mj-ea"/>
                <a:ea typeface="+mj-ea"/>
              </a:rPr>
              <a:t>＜千円＞）まで補償</a:t>
            </a:r>
            <a:endParaRPr kumimoji="1" lang="ja-JP" altLang="en-US" sz="1100" dirty="0">
              <a:latin typeface="+mj-ea"/>
              <a:ea typeface="+mj-ea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36A1E9C-75C9-4946-8B65-5B5B2525E4C2}"/>
              </a:ext>
            </a:extLst>
          </p:cNvPr>
          <p:cNvSpPr txBox="1"/>
          <p:nvPr/>
        </p:nvSpPr>
        <p:spPr>
          <a:xfrm>
            <a:off x="1547281" y="3484185"/>
            <a:ext cx="28182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dirty="0">
                <a:latin typeface="+mj-ea"/>
                <a:ea typeface="+mj-ea"/>
              </a:rPr>
              <a:t>独立行政法人日本スポーツ振興センター　　　　災害共済給付加入</a:t>
            </a:r>
            <a:r>
              <a:rPr kumimoji="1" lang="en-US" altLang="ja-JP" sz="1100" dirty="0">
                <a:latin typeface="+mj-ea"/>
                <a:ea typeface="+mj-ea"/>
              </a:rPr>
              <a:t>3,000</a:t>
            </a:r>
            <a:r>
              <a:rPr kumimoji="1" lang="ja-JP" altLang="en-US" sz="1100" dirty="0">
                <a:latin typeface="+mj-ea"/>
                <a:ea typeface="+mj-ea"/>
              </a:rPr>
              <a:t>万まで補償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883FFD9-4CBA-4408-9DBD-EAB03155EA94}"/>
              </a:ext>
            </a:extLst>
          </p:cNvPr>
          <p:cNvSpPr txBox="1"/>
          <p:nvPr/>
        </p:nvSpPr>
        <p:spPr>
          <a:xfrm>
            <a:off x="5249503" y="4892842"/>
            <a:ext cx="342695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〇受け入れ定員数（自社枠１割確保）</a:t>
            </a:r>
            <a:endParaRPr kumimoji="1" lang="en-US" altLang="ja-JP" sz="1200" dirty="0"/>
          </a:p>
          <a:p>
            <a:r>
              <a:rPr kumimoji="1" lang="ja-JP" altLang="en-US" sz="1200" dirty="0"/>
              <a:t>　自社枠・企業連携枠　</a:t>
            </a:r>
            <a:r>
              <a:rPr kumimoji="1" lang="en-US" altLang="ja-JP" sz="1200" dirty="0"/>
              <a:t>10</a:t>
            </a:r>
            <a:r>
              <a:rPr kumimoji="1" lang="ja-JP" altLang="en-US" sz="1200" dirty="0"/>
              <a:t>名</a:t>
            </a:r>
            <a:endParaRPr kumimoji="1" lang="en-US" altLang="ja-JP" sz="1200" dirty="0"/>
          </a:p>
          <a:p>
            <a:r>
              <a:rPr lang="ja-JP" altLang="en-US" sz="1200" dirty="0"/>
              <a:t>　地域枠　</a:t>
            </a:r>
            <a:r>
              <a:rPr lang="en-US" altLang="ja-JP" sz="1200" dirty="0"/>
              <a:t>9</a:t>
            </a:r>
            <a:r>
              <a:rPr lang="ja-JP" altLang="en-US" sz="1200" dirty="0"/>
              <a:t>名</a:t>
            </a:r>
            <a:endParaRPr lang="en-US" altLang="ja-JP" sz="1200" dirty="0"/>
          </a:p>
          <a:p>
            <a:r>
              <a:rPr kumimoji="1" lang="en-US" altLang="ja-JP" sz="1200" dirty="0"/>
              <a:t>※</a:t>
            </a:r>
            <a:r>
              <a:rPr kumimoji="1" lang="ja-JP" altLang="en-US" sz="1200" dirty="0"/>
              <a:t>受け入れ状況により変動有</a:t>
            </a:r>
            <a:endParaRPr kumimoji="1" lang="en-US" altLang="ja-JP" sz="1200" dirty="0"/>
          </a:p>
          <a:p>
            <a:r>
              <a:rPr lang="en-US" altLang="ja-JP" sz="1000" dirty="0">
                <a:solidFill>
                  <a:srgbClr val="FF0000"/>
                </a:solidFill>
              </a:rPr>
              <a:t>※</a:t>
            </a:r>
            <a:r>
              <a:rPr lang="ja-JP" altLang="en-US" sz="1000" dirty="0">
                <a:solidFill>
                  <a:srgbClr val="FF0000"/>
                </a:solidFill>
              </a:rPr>
              <a:t>非正規雇用者の場合でも受け入れ可（２名）</a:t>
            </a:r>
            <a:endParaRPr lang="en-US" altLang="ja-JP" sz="1000" dirty="0">
              <a:solidFill>
                <a:srgbClr val="FF0000"/>
              </a:solidFill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6AEB644F-A200-4505-AC4B-C1BBB947E99B}"/>
              </a:ext>
            </a:extLst>
          </p:cNvPr>
          <p:cNvSpPr txBox="1"/>
          <p:nvPr/>
        </p:nvSpPr>
        <p:spPr>
          <a:xfrm>
            <a:off x="5295506" y="1694900"/>
            <a:ext cx="3380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bg2">
                    <a:lumMod val="10000"/>
                  </a:schemeClr>
                </a:solidFill>
                <a:latin typeface="+mn-ea"/>
              </a:rPr>
              <a:t>「生きる力」を育む</a:t>
            </a:r>
            <a:endParaRPr kumimoji="1" lang="en-US" altLang="ja-JP" sz="1200" dirty="0">
              <a:solidFill>
                <a:schemeClr val="bg2">
                  <a:lumMod val="10000"/>
                </a:schemeClr>
              </a:solidFill>
              <a:latin typeface="+mn-ea"/>
            </a:endParaRPr>
          </a:p>
          <a:p>
            <a:pPr algn="ctr"/>
            <a:r>
              <a:rPr lang="ja-JP" altLang="en-US" sz="1200" dirty="0">
                <a:solidFill>
                  <a:schemeClr val="bg2">
                    <a:lumMod val="10000"/>
                  </a:schemeClr>
                </a:solidFill>
                <a:latin typeface="+mn-ea"/>
              </a:rPr>
              <a:t>～子ども達の＜今＞を大切に元気なこころと</a:t>
            </a:r>
            <a:endParaRPr lang="en-US" altLang="ja-JP" sz="1200" dirty="0">
              <a:solidFill>
                <a:schemeClr val="bg2">
                  <a:lumMod val="10000"/>
                </a:schemeClr>
              </a:solidFill>
              <a:latin typeface="+mn-ea"/>
            </a:endParaRPr>
          </a:p>
          <a:p>
            <a:pPr algn="ctr"/>
            <a:r>
              <a:rPr lang="ja-JP" altLang="en-US" sz="1200" dirty="0">
                <a:solidFill>
                  <a:schemeClr val="bg2">
                    <a:lumMod val="10000"/>
                  </a:schemeClr>
                </a:solidFill>
                <a:latin typeface="+mn-ea"/>
              </a:rPr>
              <a:t>身体をつくる～</a:t>
            </a:r>
            <a:endParaRPr kumimoji="1" lang="ja-JP" altLang="en-US" sz="1200" dirty="0">
              <a:solidFill>
                <a:schemeClr val="bg2">
                  <a:lumMod val="10000"/>
                </a:schemeClr>
              </a:solidFill>
              <a:latin typeface="+mn-ea"/>
            </a:endParaRPr>
          </a:p>
          <a:p>
            <a:endParaRPr kumimoji="1" lang="ja-JP" altLang="en-US" dirty="0"/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589345D0-A990-AE41-5B10-0126B3CD487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346" y="5521294"/>
            <a:ext cx="1151722" cy="115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680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860"/>
            <a:ext cx="9144000" cy="634214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0" y="75982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＜自社・連携企業用＞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7354548" y="5933301"/>
            <a:ext cx="288032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dirty="0">
                <a:solidFill>
                  <a:schemeClr val="tx1"/>
                </a:solidFill>
              </a:rPr>
              <a:t>豆まき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7884368" y="5949280"/>
            <a:ext cx="288032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</a:rPr>
              <a:t>ひなまつり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6804248" y="5949280"/>
            <a:ext cx="288032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</a:rPr>
              <a:t>お正月遊び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6300192" y="5949280"/>
            <a:ext cx="288032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700" dirty="0">
                <a:solidFill>
                  <a:schemeClr val="tx1"/>
                </a:solidFill>
              </a:rPr>
              <a:t>クリスマス会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4716016" y="5933301"/>
            <a:ext cx="288032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</a:rPr>
              <a:t>敬老の集い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5793390" y="5918009"/>
            <a:ext cx="288032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</a:rPr>
              <a:t>秋の遠足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5215225" y="6003027"/>
            <a:ext cx="288032" cy="6746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</a:rPr>
              <a:t>ハロウィン</a:t>
            </a:r>
            <a:endParaRPr lang="en-US" altLang="ja-JP" sz="800" dirty="0">
              <a:solidFill>
                <a:schemeClr val="tx1"/>
              </a:solidFill>
            </a:endParaRPr>
          </a:p>
          <a:p>
            <a:pPr algn="ctr"/>
            <a:endParaRPr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4149028" y="5944745"/>
            <a:ext cx="288032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</a:rPr>
              <a:t>水遊び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3642165" y="5957589"/>
            <a:ext cx="288032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</a:rPr>
              <a:t>夕涼み会</a:t>
            </a:r>
          </a:p>
        </p:txBody>
      </p:sp>
      <p:sp>
        <p:nvSpPr>
          <p:cNvPr id="15" name="正方形/長方形 14"/>
          <p:cNvSpPr/>
          <p:nvPr/>
        </p:nvSpPr>
        <p:spPr>
          <a:xfrm>
            <a:off x="3131840" y="6004869"/>
            <a:ext cx="288032" cy="6746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</a:rPr>
              <a:t>音楽遊び</a:t>
            </a:r>
            <a:endParaRPr lang="en-US" altLang="ja-JP" sz="800" dirty="0">
              <a:solidFill>
                <a:schemeClr val="tx1"/>
              </a:solidFill>
            </a:endParaRPr>
          </a:p>
          <a:p>
            <a:pPr algn="ctr"/>
            <a:endParaRPr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2606050" y="6013702"/>
            <a:ext cx="288032" cy="6746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</a:rPr>
              <a:t>子どもの日</a:t>
            </a:r>
            <a:endParaRPr lang="en-US" altLang="ja-JP" sz="800" dirty="0">
              <a:solidFill>
                <a:schemeClr val="tx1"/>
              </a:solidFill>
            </a:endParaRPr>
          </a:p>
          <a:p>
            <a:pPr algn="ctr"/>
            <a:endParaRPr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2051720" y="5949280"/>
            <a:ext cx="288032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</a:rPr>
              <a:t>春の遠足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6588224" y="3933056"/>
            <a:ext cx="648072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</a:rPr>
              <a:t>￥</a:t>
            </a:r>
            <a:r>
              <a:rPr lang="en-US" altLang="ja-JP" sz="800" dirty="0">
                <a:solidFill>
                  <a:schemeClr val="tx1"/>
                </a:solidFill>
              </a:rPr>
              <a:t>2,500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7884368" y="3429000"/>
            <a:ext cx="720080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</a:rPr>
              <a:t>￥</a:t>
            </a:r>
            <a:r>
              <a:rPr lang="en-US" altLang="ja-JP" sz="800" dirty="0">
                <a:solidFill>
                  <a:schemeClr val="tx1"/>
                </a:solidFill>
              </a:rPr>
              <a:t>300/</a:t>
            </a:r>
            <a:r>
              <a:rPr lang="ja-JP" altLang="en-US" sz="800" dirty="0">
                <a:solidFill>
                  <a:schemeClr val="tx1"/>
                </a:solidFill>
              </a:rPr>
              <a:t>時間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3131839" y="2348880"/>
            <a:ext cx="510325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041393" y="2288582"/>
            <a:ext cx="6351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>
                <a:solidFill>
                  <a:schemeClr val="bg1">
                    <a:lumMod val="50000"/>
                  </a:schemeClr>
                </a:solidFill>
              </a:rPr>
              <a:t>\300/30</a:t>
            </a:r>
            <a:r>
              <a:rPr kumimoji="1" lang="ja-JP" altLang="en-US" sz="800" dirty="0">
                <a:solidFill>
                  <a:schemeClr val="bg1">
                    <a:lumMod val="50000"/>
                  </a:schemeClr>
                </a:solidFill>
              </a:rPr>
              <a:t>分</a:t>
            </a:r>
          </a:p>
        </p:txBody>
      </p:sp>
      <p:sp>
        <p:nvSpPr>
          <p:cNvPr id="23" name="正方形/長方形 22"/>
          <p:cNvSpPr/>
          <p:nvPr/>
        </p:nvSpPr>
        <p:spPr>
          <a:xfrm>
            <a:off x="6588224" y="3429000"/>
            <a:ext cx="360040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/>
        </p:nvSpPr>
        <p:spPr>
          <a:xfrm>
            <a:off x="6740624" y="3933056"/>
            <a:ext cx="360040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444208" y="3393286"/>
            <a:ext cx="44114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/>
              <a:t>\7500</a:t>
            </a:r>
            <a:endParaRPr kumimoji="1" lang="ja-JP" altLang="en-US" sz="8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636536" y="3883938"/>
            <a:ext cx="3898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800" dirty="0"/>
              <a:t>無料</a:t>
            </a:r>
            <a:endParaRPr kumimoji="1" lang="ja-JP" altLang="en-US" sz="800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6BB0236-8551-4264-9991-E2E3E70734E2}"/>
              </a:ext>
            </a:extLst>
          </p:cNvPr>
          <p:cNvSpPr txBox="1"/>
          <p:nvPr/>
        </p:nvSpPr>
        <p:spPr>
          <a:xfrm>
            <a:off x="6444208" y="3183313"/>
            <a:ext cx="600245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800" dirty="0"/>
              <a:t>登録料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AE818E2-E3A7-4442-96C0-5F7643500101}"/>
              </a:ext>
            </a:extLst>
          </p:cNvPr>
          <p:cNvSpPr txBox="1"/>
          <p:nvPr/>
        </p:nvSpPr>
        <p:spPr>
          <a:xfrm>
            <a:off x="6601116" y="3726446"/>
            <a:ext cx="753432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800" dirty="0"/>
              <a:t>更新時</a:t>
            </a:r>
            <a:endParaRPr lang="en-US" altLang="ja-JP" sz="800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4973DDF1-75CA-4B21-9D49-3D69237E7E16}"/>
              </a:ext>
            </a:extLst>
          </p:cNvPr>
          <p:cNvSpPr txBox="1"/>
          <p:nvPr/>
        </p:nvSpPr>
        <p:spPr>
          <a:xfrm>
            <a:off x="6583528" y="3872569"/>
            <a:ext cx="753432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800" dirty="0"/>
              <a:t>¥2500</a:t>
            </a:r>
            <a:endParaRPr kumimoji="1" lang="ja-JP" altLang="en-US" sz="800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9DABB033-43C5-6FE2-3193-E69AEB45786D}"/>
              </a:ext>
            </a:extLst>
          </p:cNvPr>
          <p:cNvSpPr txBox="1"/>
          <p:nvPr/>
        </p:nvSpPr>
        <p:spPr>
          <a:xfrm>
            <a:off x="5893789" y="2184224"/>
            <a:ext cx="1244853" cy="36933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rgbClr val="0070C0"/>
                </a:solidFill>
              </a:rPr>
              <a:t>¥</a:t>
            </a:r>
            <a:r>
              <a:rPr kumimoji="1" lang="ja-JP" altLang="en-US" b="1" dirty="0">
                <a:solidFill>
                  <a:srgbClr val="0070C0"/>
                </a:solidFill>
              </a:rPr>
              <a:t>１４，０００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E90DBBEA-B18C-2D6C-AA2D-F92777CF1AEB}"/>
              </a:ext>
            </a:extLst>
          </p:cNvPr>
          <p:cNvSpPr txBox="1"/>
          <p:nvPr/>
        </p:nvSpPr>
        <p:spPr>
          <a:xfrm>
            <a:off x="1871884" y="4456322"/>
            <a:ext cx="26238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latin typeface="Cooper Black" panose="0208090404030B020404" pitchFamily="18" charset="0"/>
              </a:rPr>
              <a:t>閉園</a:t>
            </a:r>
            <a:endParaRPr kumimoji="1" lang="en-US" altLang="ja-JP" sz="800" b="1" dirty="0">
              <a:latin typeface="Cooper Black" panose="0208090404030B020404" pitchFamily="18" charset="0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B8063D8C-93EE-2110-C75C-BC2E71501A42}"/>
              </a:ext>
            </a:extLst>
          </p:cNvPr>
          <p:cNvSpPr txBox="1"/>
          <p:nvPr/>
        </p:nvSpPr>
        <p:spPr>
          <a:xfrm flipH="1">
            <a:off x="442407" y="2303083"/>
            <a:ext cx="2210514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00" dirty="0">
                <a:solidFill>
                  <a:srgbClr val="FF0000"/>
                </a:solidFill>
              </a:rPr>
              <a:t>開園時間参照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74898162-364F-1BD9-DC15-F8C819DAB7DA}"/>
              </a:ext>
            </a:extLst>
          </p:cNvPr>
          <p:cNvSpPr txBox="1"/>
          <p:nvPr/>
        </p:nvSpPr>
        <p:spPr>
          <a:xfrm>
            <a:off x="4904368" y="809890"/>
            <a:ext cx="398811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dirty="0"/>
              <a:t>7:30</a:t>
            </a:r>
            <a:r>
              <a:rPr lang="ja-JP" altLang="en-US" dirty="0"/>
              <a:t>～</a:t>
            </a:r>
            <a:r>
              <a:rPr lang="en-US" altLang="ja-JP" dirty="0"/>
              <a:t>18:30</a:t>
            </a:r>
            <a:r>
              <a:rPr lang="ja-JP" altLang="en-US" dirty="0"/>
              <a:t>（現在は</a:t>
            </a:r>
            <a:r>
              <a:rPr lang="en-US" altLang="ja-JP" dirty="0"/>
              <a:t>8:00</a:t>
            </a:r>
            <a:r>
              <a:rPr lang="ja-JP" altLang="en-US" dirty="0"/>
              <a:t>～</a:t>
            </a:r>
            <a:r>
              <a:rPr lang="en-US" altLang="ja-JP" dirty="0"/>
              <a:t>18:00)</a:t>
            </a:r>
          </a:p>
          <a:p>
            <a:r>
              <a:rPr lang="ja-JP" altLang="en-US" dirty="0"/>
              <a:t>延長（</a:t>
            </a:r>
            <a:r>
              <a:rPr lang="en-US" altLang="ja-JP" dirty="0"/>
              <a:t>7:00</a:t>
            </a:r>
            <a:r>
              <a:rPr lang="ja-JP" altLang="en-US" dirty="0"/>
              <a:t>～</a:t>
            </a:r>
            <a:r>
              <a:rPr lang="en-US" altLang="ja-JP" dirty="0"/>
              <a:t>7:30</a:t>
            </a:r>
            <a:r>
              <a:rPr lang="ja-JP" altLang="en-US" dirty="0"/>
              <a:t>、</a:t>
            </a:r>
            <a:r>
              <a:rPr lang="en-US" altLang="ja-JP" dirty="0"/>
              <a:t>18:30</a:t>
            </a:r>
            <a:r>
              <a:rPr lang="ja-JP" altLang="en-US" dirty="0"/>
              <a:t>以降）</a:t>
            </a:r>
            <a:endParaRPr lang="en-US" altLang="ja-JP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359C60DD-BF68-CA48-FCD0-9F675055E47F}"/>
              </a:ext>
            </a:extLst>
          </p:cNvPr>
          <p:cNvSpPr txBox="1"/>
          <p:nvPr/>
        </p:nvSpPr>
        <p:spPr>
          <a:xfrm>
            <a:off x="3013476" y="4450970"/>
            <a:ext cx="2623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7BE76519-2E32-44E6-74DC-F6749BB8A4E4}"/>
              </a:ext>
            </a:extLst>
          </p:cNvPr>
          <p:cNvSpPr txBox="1"/>
          <p:nvPr/>
        </p:nvSpPr>
        <p:spPr>
          <a:xfrm>
            <a:off x="3652290" y="4509120"/>
            <a:ext cx="2623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23F5CA0C-5F11-FACE-CB91-104B91F658EF}"/>
              </a:ext>
            </a:extLst>
          </p:cNvPr>
          <p:cNvSpPr txBox="1"/>
          <p:nvPr/>
        </p:nvSpPr>
        <p:spPr>
          <a:xfrm>
            <a:off x="2442680" y="4450970"/>
            <a:ext cx="234463" cy="4274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7E2DFD8C-6A9C-316E-2593-E0C9E029BD77}"/>
              </a:ext>
            </a:extLst>
          </p:cNvPr>
          <p:cNvSpPr txBox="1"/>
          <p:nvPr/>
        </p:nvSpPr>
        <p:spPr>
          <a:xfrm>
            <a:off x="683568" y="3729048"/>
            <a:ext cx="234463" cy="4274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94253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2" y="501807"/>
            <a:ext cx="9144000" cy="6337905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2051720" y="5949280"/>
            <a:ext cx="288032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3635896" y="5949280"/>
            <a:ext cx="288032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3131840" y="5949280"/>
            <a:ext cx="288032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4139952" y="5949280"/>
            <a:ext cx="288032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4716016" y="5949280"/>
            <a:ext cx="288032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5210991" y="5949280"/>
            <a:ext cx="288032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7354548" y="5933301"/>
            <a:ext cx="288032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dirty="0">
                <a:solidFill>
                  <a:schemeClr val="tx1"/>
                </a:solidFill>
              </a:rPr>
              <a:t>豆まき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7884368" y="5949280"/>
            <a:ext cx="288032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</a:rPr>
              <a:t>ひなまつり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6804248" y="5949280"/>
            <a:ext cx="288032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</a:rPr>
              <a:t>お正月遊び</a:t>
            </a:r>
          </a:p>
        </p:txBody>
      </p:sp>
      <p:sp>
        <p:nvSpPr>
          <p:cNvPr id="15" name="正方形/長方形 14"/>
          <p:cNvSpPr/>
          <p:nvPr/>
        </p:nvSpPr>
        <p:spPr>
          <a:xfrm>
            <a:off x="6300192" y="5949280"/>
            <a:ext cx="288032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700" dirty="0">
                <a:solidFill>
                  <a:schemeClr val="tx1"/>
                </a:solidFill>
              </a:rPr>
              <a:t>クリスマス会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4716016" y="5933301"/>
            <a:ext cx="288032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</a:rPr>
              <a:t>敬老の集い</a:t>
            </a:r>
          </a:p>
        </p:txBody>
      </p:sp>
      <p:sp>
        <p:nvSpPr>
          <p:cNvPr id="17" name="正方形/長方形 16"/>
          <p:cNvSpPr/>
          <p:nvPr/>
        </p:nvSpPr>
        <p:spPr>
          <a:xfrm>
            <a:off x="5793390" y="5918009"/>
            <a:ext cx="288032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</a:rPr>
              <a:t>秋の遠足</a:t>
            </a:r>
          </a:p>
        </p:txBody>
      </p:sp>
      <p:sp>
        <p:nvSpPr>
          <p:cNvPr id="18" name="正方形/長方形 17"/>
          <p:cNvSpPr/>
          <p:nvPr/>
        </p:nvSpPr>
        <p:spPr>
          <a:xfrm>
            <a:off x="5215225" y="6003027"/>
            <a:ext cx="288032" cy="6746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</a:rPr>
              <a:t>ハロウィン</a:t>
            </a:r>
            <a:endParaRPr lang="en-US" altLang="ja-JP" sz="800" dirty="0">
              <a:solidFill>
                <a:schemeClr val="tx1"/>
              </a:solidFill>
            </a:endParaRPr>
          </a:p>
          <a:p>
            <a:pPr algn="ctr"/>
            <a:endParaRPr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4149028" y="5944745"/>
            <a:ext cx="288032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</a:rPr>
              <a:t>水遊び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3642165" y="5957589"/>
            <a:ext cx="288032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</a:rPr>
              <a:t>夕涼み会</a:t>
            </a:r>
          </a:p>
        </p:txBody>
      </p:sp>
      <p:sp>
        <p:nvSpPr>
          <p:cNvPr id="21" name="正方形/長方形 20"/>
          <p:cNvSpPr/>
          <p:nvPr/>
        </p:nvSpPr>
        <p:spPr>
          <a:xfrm>
            <a:off x="3131840" y="6004869"/>
            <a:ext cx="288032" cy="6746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</a:rPr>
              <a:t>音楽遊び</a:t>
            </a:r>
            <a:endParaRPr lang="en-US" altLang="ja-JP" sz="800" dirty="0">
              <a:solidFill>
                <a:schemeClr val="tx1"/>
              </a:solidFill>
            </a:endParaRPr>
          </a:p>
          <a:p>
            <a:pPr algn="ctr"/>
            <a:endParaRPr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2606050" y="6013702"/>
            <a:ext cx="288032" cy="6746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</a:rPr>
              <a:t>子どもの日</a:t>
            </a:r>
            <a:endParaRPr lang="en-US" altLang="ja-JP" sz="800" dirty="0">
              <a:solidFill>
                <a:schemeClr val="tx1"/>
              </a:solidFill>
            </a:endParaRPr>
          </a:p>
          <a:p>
            <a:pPr algn="ctr"/>
            <a:endParaRPr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2051720" y="5949280"/>
            <a:ext cx="288032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</a:rPr>
              <a:t>春の遠足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6660232" y="3933056"/>
            <a:ext cx="576064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>
                <a:solidFill>
                  <a:schemeClr val="tx1"/>
                </a:solidFill>
              </a:rPr>
              <a:t>￥</a:t>
            </a:r>
            <a:r>
              <a:rPr kumimoji="1" lang="en-US" altLang="ja-JP" sz="800" dirty="0">
                <a:solidFill>
                  <a:schemeClr val="tx1"/>
                </a:solidFill>
              </a:rPr>
              <a:t>2,500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6516216" y="3429000"/>
            <a:ext cx="43204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/>
        </p:nvSpPr>
        <p:spPr>
          <a:xfrm>
            <a:off x="6732240" y="3933056"/>
            <a:ext cx="43204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444208" y="3393286"/>
            <a:ext cx="44114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/>
              <a:t>\7500</a:t>
            </a:r>
            <a:endParaRPr kumimoji="1" lang="ja-JP" altLang="en-US" sz="8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636536" y="3883938"/>
            <a:ext cx="51809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800" dirty="0"/>
              <a:t>¥</a:t>
            </a:r>
            <a:r>
              <a:rPr kumimoji="1" lang="ja-JP" altLang="en-US" sz="800" dirty="0"/>
              <a:t>２５００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D02BD42-40A5-4895-8C6C-8B63ED115B93}"/>
              </a:ext>
            </a:extLst>
          </p:cNvPr>
          <p:cNvSpPr txBox="1"/>
          <p:nvPr/>
        </p:nvSpPr>
        <p:spPr>
          <a:xfrm>
            <a:off x="6516216" y="3723831"/>
            <a:ext cx="838332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800" dirty="0"/>
              <a:t>更新時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D78ED0BF-780C-43C8-AF64-C487ADA88976}"/>
              </a:ext>
            </a:extLst>
          </p:cNvPr>
          <p:cNvSpPr txBox="1"/>
          <p:nvPr/>
        </p:nvSpPr>
        <p:spPr>
          <a:xfrm>
            <a:off x="6344529" y="3177842"/>
            <a:ext cx="603735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800" dirty="0"/>
              <a:t>登録料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7FD92D62-D8CA-4E7E-BB66-8A61529B1467}"/>
              </a:ext>
            </a:extLst>
          </p:cNvPr>
          <p:cNvSpPr txBox="1"/>
          <p:nvPr/>
        </p:nvSpPr>
        <p:spPr>
          <a:xfrm>
            <a:off x="10946" y="9860"/>
            <a:ext cx="1536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＜一般用＞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57B19D50-01BE-E019-F96E-ECAC03AA4AAD}"/>
              </a:ext>
            </a:extLst>
          </p:cNvPr>
          <p:cNvSpPr txBox="1"/>
          <p:nvPr/>
        </p:nvSpPr>
        <p:spPr>
          <a:xfrm>
            <a:off x="5893789" y="2184224"/>
            <a:ext cx="1244853" cy="36933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rgbClr val="0070C0"/>
                </a:solidFill>
              </a:rPr>
              <a:t>¥</a:t>
            </a:r>
            <a:r>
              <a:rPr kumimoji="1" lang="ja-JP" altLang="en-US" b="1" dirty="0">
                <a:solidFill>
                  <a:srgbClr val="0070C0"/>
                </a:solidFill>
              </a:rPr>
              <a:t>２３，７００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0B0B9E33-BE43-6A8C-48EA-D980E5DC27FE}"/>
              </a:ext>
            </a:extLst>
          </p:cNvPr>
          <p:cNvSpPr txBox="1"/>
          <p:nvPr/>
        </p:nvSpPr>
        <p:spPr>
          <a:xfrm>
            <a:off x="1899526" y="4437112"/>
            <a:ext cx="2623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2C4BF8C0-4A08-06D2-07D8-1DC33D348A2E}"/>
              </a:ext>
            </a:extLst>
          </p:cNvPr>
          <p:cNvSpPr txBox="1"/>
          <p:nvPr/>
        </p:nvSpPr>
        <p:spPr>
          <a:xfrm>
            <a:off x="4904368" y="809890"/>
            <a:ext cx="398811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dirty="0"/>
              <a:t>7:30</a:t>
            </a:r>
            <a:r>
              <a:rPr lang="ja-JP" altLang="en-US" dirty="0"/>
              <a:t>～</a:t>
            </a:r>
            <a:r>
              <a:rPr lang="en-US" altLang="ja-JP" dirty="0"/>
              <a:t>18:30</a:t>
            </a:r>
            <a:r>
              <a:rPr lang="ja-JP" altLang="en-US" dirty="0"/>
              <a:t>（現在は</a:t>
            </a:r>
            <a:r>
              <a:rPr lang="en-US" altLang="ja-JP" dirty="0"/>
              <a:t>8:00</a:t>
            </a:r>
            <a:r>
              <a:rPr lang="ja-JP" altLang="en-US" dirty="0"/>
              <a:t>～</a:t>
            </a:r>
            <a:r>
              <a:rPr lang="en-US" altLang="ja-JP" dirty="0"/>
              <a:t>18:00)</a:t>
            </a:r>
          </a:p>
          <a:p>
            <a:r>
              <a:rPr lang="ja-JP" altLang="en-US" dirty="0"/>
              <a:t>延長（</a:t>
            </a:r>
            <a:r>
              <a:rPr lang="en-US" altLang="ja-JP" dirty="0"/>
              <a:t>7:00</a:t>
            </a:r>
            <a:r>
              <a:rPr lang="ja-JP" altLang="en-US" dirty="0"/>
              <a:t>～</a:t>
            </a:r>
            <a:r>
              <a:rPr lang="en-US" altLang="ja-JP" dirty="0"/>
              <a:t>7:30</a:t>
            </a:r>
            <a:r>
              <a:rPr lang="ja-JP" altLang="en-US" dirty="0"/>
              <a:t>、</a:t>
            </a:r>
            <a:r>
              <a:rPr lang="en-US" altLang="ja-JP" dirty="0"/>
              <a:t>18:30</a:t>
            </a:r>
            <a:r>
              <a:rPr lang="ja-JP" altLang="en-US" dirty="0"/>
              <a:t>以降）</a:t>
            </a:r>
            <a:endParaRPr lang="en-US" altLang="ja-JP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B3CC4D5E-3463-46C3-73F9-014DAAA270B5}"/>
              </a:ext>
            </a:extLst>
          </p:cNvPr>
          <p:cNvSpPr txBox="1"/>
          <p:nvPr/>
        </p:nvSpPr>
        <p:spPr>
          <a:xfrm flipH="1">
            <a:off x="442407" y="2303083"/>
            <a:ext cx="2210514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00" dirty="0">
                <a:solidFill>
                  <a:srgbClr val="FF0000"/>
                </a:solidFill>
              </a:rPr>
              <a:t>開園時間参照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E5D4A9C4-A13C-D9B1-C47C-D7DB8B6CAEE5}"/>
              </a:ext>
            </a:extLst>
          </p:cNvPr>
          <p:cNvSpPr txBox="1"/>
          <p:nvPr/>
        </p:nvSpPr>
        <p:spPr>
          <a:xfrm>
            <a:off x="1871884" y="4456322"/>
            <a:ext cx="26238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latin typeface="Cooper Black" panose="0208090404030B020404" pitchFamily="18" charset="0"/>
              </a:rPr>
              <a:t>閉園</a:t>
            </a:r>
            <a:endParaRPr kumimoji="1" lang="en-US" altLang="ja-JP" sz="800" b="1" dirty="0">
              <a:latin typeface="Cooper Black" panose="0208090404030B020404" pitchFamily="18" charset="0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49A0FBB5-7605-4931-2DFB-4CD21639B9D4}"/>
              </a:ext>
            </a:extLst>
          </p:cNvPr>
          <p:cNvSpPr txBox="1"/>
          <p:nvPr/>
        </p:nvSpPr>
        <p:spPr>
          <a:xfrm>
            <a:off x="779305" y="3777919"/>
            <a:ext cx="234463" cy="4274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6437A083-F1B9-55FD-C543-3729BFD6B21C}"/>
              </a:ext>
            </a:extLst>
          </p:cNvPr>
          <p:cNvSpPr txBox="1"/>
          <p:nvPr/>
        </p:nvSpPr>
        <p:spPr>
          <a:xfrm>
            <a:off x="661053" y="3777919"/>
            <a:ext cx="234463" cy="4274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EABE65BF-B5A7-4325-E8BF-B0C3A75A6253}"/>
              </a:ext>
            </a:extLst>
          </p:cNvPr>
          <p:cNvSpPr txBox="1"/>
          <p:nvPr/>
        </p:nvSpPr>
        <p:spPr>
          <a:xfrm>
            <a:off x="2488818" y="4408037"/>
            <a:ext cx="234463" cy="4274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007925A5-F93B-ADA3-BCF1-596CFB3BD660}"/>
              </a:ext>
            </a:extLst>
          </p:cNvPr>
          <p:cNvSpPr txBox="1"/>
          <p:nvPr/>
        </p:nvSpPr>
        <p:spPr>
          <a:xfrm>
            <a:off x="3050193" y="4428567"/>
            <a:ext cx="234463" cy="4274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8820BAA4-6D52-8B57-1A6C-C813182E4DF5}"/>
              </a:ext>
            </a:extLst>
          </p:cNvPr>
          <p:cNvSpPr txBox="1"/>
          <p:nvPr/>
        </p:nvSpPr>
        <p:spPr>
          <a:xfrm>
            <a:off x="3662680" y="4428567"/>
            <a:ext cx="234463" cy="4274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314576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342</Words>
  <Application>Microsoft Office PowerPoint</Application>
  <PresentationFormat>画面に合わせる (4:3)</PresentationFormat>
  <Paragraphs>81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10" baseType="lpstr">
      <vt:lpstr>HGP教科書体</vt:lpstr>
      <vt:lpstr>HG創英角ﾎﾟｯﾌﾟ体</vt:lpstr>
      <vt:lpstr>Arial</vt:lpstr>
      <vt:lpstr>Bradley Hand ITC</vt:lpstr>
      <vt:lpstr>Calibri</vt:lpstr>
      <vt:lpstr>Cooper Black</vt:lpstr>
      <vt:lpstr>Office ​​テーマ</vt:lpstr>
      <vt:lpstr>PowerPoint プレゼンテーション</vt:lpstr>
      <vt:lpstr>PowerPoint プレゼンテーション</vt:lpstr>
      <vt:lpstr>PowerPoint プレゼンテーション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nanko270</dc:creator>
  <cp:lastModifiedBy>恵理 坂田</cp:lastModifiedBy>
  <cp:revision>44</cp:revision>
  <cp:lastPrinted>2024-09-10T03:05:25Z</cp:lastPrinted>
  <dcterms:created xsi:type="dcterms:W3CDTF">2018-09-26T01:47:19Z</dcterms:created>
  <dcterms:modified xsi:type="dcterms:W3CDTF">2024-09-10T03:05:33Z</dcterms:modified>
</cp:coreProperties>
</file>